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966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6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7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95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95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74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8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14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0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28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63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94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74" r:id="rId6"/>
    <p:sldLayoutId id="2147483770" r:id="rId7"/>
    <p:sldLayoutId id="2147483771" r:id="rId8"/>
    <p:sldLayoutId id="2147483772" r:id="rId9"/>
    <p:sldLayoutId id="2147483773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esce di colore giallo in fondo al mare">
            <a:extLst>
              <a:ext uri="{FF2B5EF4-FFF2-40B4-BE49-F238E27FC236}">
                <a16:creationId xmlns:a16="http://schemas.microsoft.com/office/drawing/2014/main" id="{A5EAC536-FD58-4CC5-84A7-83FD6E3E18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69" r="10668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C55FCCC-B8F4-4944-81AB-0D5F952EC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 fontScale="90000"/>
          </a:bodyPr>
          <a:lstStyle/>
          <a:p>
            <a:r>
              <a:rPr lang="it-IT" sz="4800" dirty="0"/>
              <a:t>Scienze e tecnologia Classe 3^ B</a:t>
            </a:r>
            <a:br>
              <a:rPr lang="it-IT" sz="4800" dirty="0"/>
            </a:br>
            <a:r>
              <a:rPr lang="it-IT" sz="4800" dirty="0"/>
              <a:t>Plesso Capoluogo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C1E8FC4-55DD-4282-982C-90378312F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/>
          </a:bodyPr>
          <a:lstStyle/>
          <a:p>
            <a:r>
              <a:rPr lang="it-IT" sz="2000" dirty="0"/>
              <a:t>Docente Pirozzi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931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E71273A-07DC-45AD-A672-09AD8E7530F6}"/>
              </a:ext>
            </a:extLst>
          </p:cNvPr>
          <p:cNvSpPr txBox="1"/>
          <p:nvPr/>
        </p:nvSpPr>
        <p:spPr>
          <a:xfrm>
            <a:off x="365760" y="373711"/>
            <a:ext cx="877588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I VERTEBRATI</a:t>
            </a:r>
          </a:p>
          <a:p>
            <a:r>
              <a:rPr lang="it-IT" dirty="0"/>
              <a:t>Gli animali vertebrati hanno uno scheletro interno che ha tre funzioni:</a:t>
            </a:r>
          </a:p>
          <a:p>
            <a:r>
              <a:rPr lang="it-IT" dirty="0"/>
              <a:t>1) </a:t>
            </a:r>
            <a:r>
              <a:rPr lang="it-IT" dirty="0">
                <a:solidFill>
                  <a:srgbClr val="FF0000"/>
                </a:solidFill>
              </a:rPr>
              <a:t>sostegno al corpo</a:t>
            </a:r>
            <a:r>
              <a:rPr lang="it-IT" dirty="0"/>
              <a:t>;</a:t>
            </a:r>
          </a:p>
          <a:p>
            <a:r>
              <a:rPr lang="it-IT" dirty="0"/>
              <a:t>2) </a:t>
            </a:r>
            <a:r>
              <a:rPr lang="it-IT" dirty="0">
                <a:solidFill>
                  <a:srgbClr val="FF0000"/>
                </a:solidFill>
              </a:rPr>
              <a:t>movimento</a:t>
            </a:r>
            <a:r>
              <a:rPr lang="it-IT" dirty="0"/>
              <a:t>;</a:t>
            </a:r>
          </a:p>
          <a:p>
            <a:r>
              <a:rPr lang="it-IT" dirty="0"/>
              <a:t>3) </a:t>
            </a:r>
            <a:r>
              <a:rPr lang="it-IT" dirty="0">
                <a:solidFill>
                  <a:srgbClr val="FF0000"/>
                </a:solidFill>
              </a:rPr>
              <a:t>protezione degli organi interni</a:t>
            </a:r>
            <a:r>
              <a:rPr lang="it-IT" dirty="0"/>
              <a:t>.</a:t>
            </a:r>
          </a:p>
          <a:p>
            <a:r>
              <a:rPr lang="it-IT" dirty="0"/>
              <a:t>Se rappresentiamo il regno animale in un grafico a torta e immaginiamo di dividere la nostra torta in 100 fette, ecco cosa succede: </a:t>
            </a:r>
          </a:p>
        </p:txBody>
      </p:sp>
      <p:sp>
        <p:nvSpPr>
          <p:cNvPr id="4" name="Connettore 3">
            <a:extLst>
              <a:ext uri="{FF2B5EF4-FFF2-40B4-BE49-F238E27FC236}">
                <a16:creationId xmlns:a16="http://schemas.microsoft.com/office/drawing/2014/main" id="{40626049-BE1E-4E97-8C26-3D522578F96D}"/>
              </a:ext>
            </a:extLst>
          </p:cNvPr>
          <p:cNvSpPr/>
          <p:nvPr/>
        </p:nvSpPr>
        <p:spPr>
          <a:xfrm>
            <a:off x="1971923" y="3429000"/>
            <a:ext cx="2520564" cy="2232329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1C710791-D796-4248-8480-0F41C31373A4}"/>
              </a:ext>
            </a:extLst>
          </p:cNvPr>
          <p:cNvCxnSpPr>
            <a:cxnSpLocks/>
          </p:cNvCxnSpPr>
          <p:nvPr/>
        </p:nvCxnSpPr>
        <p:spPr>
          <a:xfrm flipH="1" flipV="1">
            <a:off x="3232205" y="4373217"/>
            <a:ext cx="126028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045C4B79-CFAA-4450-8598-665C3AC99173}"/>
              </a:ext>
            </a:extLst>
          </p:cNvPr>
          <p:cNvCxnSpPr/>
          <p:nvPr/>
        </p:nvCxnSpPr>
        <p:spPr>
          <a:xfrm flipV="1">
            <a:off x="3232205" y="3625795"/>
            <a:ext cx="687788" cy="7553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>
            <a:extLst>
              <a:ext uri="{FF2B5EF4-FFF2-40B4-BE49-F238E27FC236}">
                <a16:creationId xmlns:a16="http://schemas.microsoft.com/office/drawing/2014/main" id="{EA3192F9-27E6-4EF3-9C3F-9F7698997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" y="2622537"/>
            <a:ext cx="5460378" cy="350135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F66C04F-1405-49D2-AA8A-45CB91316921}"/>
              </a:ext>
            </a:extLst>
          </p:cNvPr>
          <p:cNvSpPr txBox="1"/>
          <p:nvPr/>
        </p:nvSpPr>
        <p:spPr>
          <a:xfrm>
            <a:off x="6365863" y="2969691"/>
            <a:ext cx="56156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Di tutti gli animali presenti sulla Terra solo il 5% è rappresentato dai vertebrati.  </a:t>
            </a:r>
          </a:p>
          <a:p>
            <a:r>
              <a:rPr lang="it-IT" dirty="0"/>
              <a:t>La parte restante (95%) è costituito dagli invertebrati.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9453B28-1213-4D26-90F4-8AE2565347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3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87"/>
    </mc:Choice>
    <mc:Fallback xmlns="">
      <p:transition spd="slow" advTm="90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308E1365-73F3-4019-BA39-47B8F7EED2C3}"/>
              </a:ext>
            </a:extLst>
          </p:cNvPr>
          <p:cNvSpPr txBox="1"/>
          <p:nvPr/>
        </p:nvSpPr>
        <p:spPr>
          <a:xfrm>
            <a:off x="141402" y="292231"/>
            <a:ext cx="9005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Ora piega la pagina a metà per continuare</a:t>
            </a:r>
          </a:p>
          <a:p>
            <a:r>
              <a:rPr lang="it-IT" dirty="0"/>
              <a:t> I vertebrati sono stati suddivisi in 5 classi in base alle loro caratteristiche principali: </a:t>
            </a:r>
          </a:p>
        </p:txBody>
      </p:sp>
      <p:graphicFrame>
        <p:nvGraphicFramePr>
          <p:cNvPr id="7" name="Tabella 7">
            <a:extLst>
              <a:ext uri="{FF2B5EF4-FFF2-40B4-BE49-F238E27FC236}">
                <a16:creationId xmlns:a16="http://schemas.microsoft.com/office/drawing/2014/main" id="{26607851-0D4C-4E36-91BC-C0A634CA8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556980"/>
              </p:ext>
            </p:extLst>
          </p:nvPr>
        </p:nvGraphicFramePr>
        <p:xfrm>
          <a:off x="1300899" y="1545996"/>
          <a:ext cx="9671901" cy="3318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8433">
                  <a:extLst>
                    <a:ext uri="{9D8B030D-6E8A-4147-A177-3AD203B41FA5}">
                      <a16:colId xmlns:a16="http://schemas.microsoft.com/office/drawing/2014/main" val="1013117551"/>
                    </a:ext>
                  </a:extLst>
                </a:gridCol>
                <a:gridCol w="5123468">
                  <a:extLst>
                    <a:ext uri="{9D8B030D-6E8A-4147-A177-3AD203B41FA5}">
                      <a16:colId xmlns:a16="http://schemas.microsoft.com/office/drawing/2014/main" val="334483797"/>
                    </a:ext>
                  </a:extLst>
                </a:gridCol>
              </a:tblGrid>
              <a:tr h="663647">
                <a:tc>
                  <a:txBody>
                    <a:bodyPr/>
                    <a:lstStyle/>
                    <a:p>
                      <a:r>
                        <a:rPr lang="it-IT" b="0" dirty="0">
                          <a:solidFill>
                            <a:schemeClr val="tx1"/>
                          </a:solidFill>
                        </a:rPr>
                        <a:t>Mammiferi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0" dirty="0">
                          <a:solidFill>
                            <a:schemeClr val="tx1"/>
                          </a:solidFill>
                        </a:rPr>
                        <a:t>partoriscono e allattano i propri figli. Di solito il loro corpo è ricoperto di peli.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615603"/>
                  </a:ext>
                </a:extLst>
              </a:tr>
              <a:tr h="663647">
                <a:tc>
                  <a:txBody>
                    <a:bodyPr/>
                    <a:lstStyle/>
                    <a:p>
                      <a:r>
                        <a:rPr lang="it-IT" dirty="0"/>
                        <a:t>Uccelli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hanno il becco e il loro corpo è coperto di penne e piume. Quasi tutti sanno volare.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588127"/>
                  </a:ext>
                </a:extLst>
              </a:tr>
              <a:tr h="663647">
                <a:tc>
                  <a:txBody>
                    <a:bodyPr/>
                    <a:lstStyle/>
                    <a:p>
                      <a:r>
                        <a:rPr lang="it-IT" dirty="0"/>
                        <a:t>Rettili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hanno il corpo ricoperto di squame e depongono le loro uova sulla terraferma.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927370"/>
                  </a:ext>
                </a:extLst>
              </a:tr>
              <a:tr h="663647">
                <a:tc>
                  <a:txBody>
                    <a:bodyPr/>
                    <a:lstStyle/>
                    <a:p>
                      <a:r>
                        <a:rPr lang="it-IT" dirty="0"/>
                        <a:t>Anfibi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possono vivere sia in acqua che fuori. Depongono le loro uova in acqua.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487130"/>
                  </a:ext>
                </a:extLst>
              </a:tr>
              <a:tr h="663647">
                <a:tc>
                  <a:txBody>
                    <a:bodyPr/>
                    <a:lstStyle/>
                    <a:p>
                      <a:r>
                        <a:rPr lang="it-IT" dirty="0"/>
                        <a:t>Pesci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vivono in acqua e respirano con le branchie: Hanno il corpo ricoperto di scaglie.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125548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D2844F-1185-4150-9858-6FAEC5A4C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1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50"/>
    </mc:Choice>
    <mc:Fallback xmlns="">
      <p:transition spd="slow" advTm="6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12">
            <a:extLst>
              <a:ext uri="{FF2B5EF4-FFF2-40B4-BE49-F238E27FC236}">
                <a16:creationId xmlns:a16="http://schemas.microsoft.com/office/drawing/2014/main" id="{88263A24-0C1F-4677-B43C-4AE14E276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14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BCF2578-B477-4759-91E0-8D4C1E4B53FC}"/>
              </a:ext>
            </a:extLst>
          </p:cNvPr>
          <p:cNvSpPr txBox="1"/>
          <p:nvPr/>
        </p:nvSpPr>
        <p:spPr>
          <a:xfrm>
            <a:off x="868680" y="405575"/>
            <a:ext cx="53721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dirty="0" err="1">
                <a:latin typeface="+mj-lt"/>
                <a:ea typeface="+mj-ea"/>
                <a:cs typeface="+mj-cs"/>
              </a:rPr>
              <a:t>Adesso</a:t>
            </a:r>
            <a:r>
              <a:rPr lang="en-US" sz="3100" dirty="0"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latin typeface="+mj-lt"/>
                <a:ea typeface="+mj-ea"/>
                <a:cs typeface="+mj-cs"/>
              </a:rPr>
              <a:t>leggi</a:t>
            </a:r>
            <a:r>
              <a:rPr lang="en-US" sz="3100" dirty="0"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latin typeface="+mj-lt"/>
                <a:ea typeface="+mj-ea"/>
                <a:cs typeface="+mj-cs"/>
              </a:rPr>
              <a:t>anche</a:t>
            </a:r>
            <a:r>
              <a:rPr lang="en-US" sz="3100" dirty="0"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latin typeface="+mj-lt"/>
                <a:ea typeface="+mj-ea"/>
                <a:cs typeface="+mj-cs"/>
              </a:rPr>
              <a:t>queste</a:t>
            </a:r>
            <a:r>
              <a:rPr lang="en-US" sz="3100" dirty="0"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latin typeface="+mj-lt"/>
                <a:ea typeface="+mj-ea"/>
                <a:cs typeface="+mj-cs"/>
              </a:rPr>
              <a:t>notizie</a:t>
            </a:r>
            <a:r>
              <a:rPr lang="en-US" sz="3100" dirty="0">
                <a:latin typeface="+mj-lt"/>
                <a:ea typeface="+mj-ea"/>
                <a:cs typeface="+mj-cs"/>
              </a:rPr>
              <a:t> e </a:t>
            </a:r>
            <a:r>
              <a:rPr lang="en-US" sz="3100" dirty="0" err="1">
                <a:latin typeface="+mj-lt"/>
                <a:ea typeface="+mj-ea"/>
                <a:cs typeface="+mj-cs"/>
              </a:rPr>
              <a:t>ricopiale</a:t>
            </a:r>
            <a:r>
              <a:rPr lang="en-US" sz="3100" dirty="0"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latin typeface="+mj-lt"/>
                <a:ea typeface="+mj-ea"/>
                <a:cs typeface="+mj-cs"/>
              </a:rPr>
              <a:t>nel</a:t>
            </a:r>
            <a:r>
              <a:rPr lang="en-US" sz="3100" dirty="0">
                <a:latin typeface="+mj-lt"/>
                <a:ea typeface="+mj-ea"/>
                <a:cs typeface="+mj-cs"/>
              </a:rPr>
              <a:t>  </a:t>
            </a:r>
            <a:r>
              <a:rPr lang="en-US" sz="3100" dirty="0" err="1">
                <a:latin typeface="+mj-lt"/>
                <a:ea typeface="+mj-ea"/>
                <a:cs typeface="+mj-cs"/>
              </a:rPr>
              <a:t>quaderno</a:t>
            </a:r>
            <a:r>
              <a:rPr lang="en-US" sz="3100" dirty="0">
                <a:latin typeface="+mj-lt"/>
                <a:ea typeface="+mj-ea"/>
                <a:cs typeface="+mj-cs"/>
              </a:rPr>
              <a:t>  di </a:t>
            </a:r>
            <a:r>
              <a:rPr lang="en-US" sz="3100" dirty="0" err="1">
                <a:latin typeface="+mj-lt"/>
                <a:ea typeface="+mj-ea"/>
                <a:cs typeface="+mj-cs"/>
              </a:rPr>
              <a:t>scienze</a:t>
            </a:r>
            <a:r>
              <a:rPr lang="en-US" sz="3100" dirty="0">
                <a:latin typeface="+mj-lt"/>
                <a:ea typeface="+mj-ea"/>
                <a:cs typeface="+mj-cs"/>
              </a:rPr>
              <a:t>                   </a:t>
            </a:r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A47732B-B88E-4FFE-854D-8EC993B8D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50" b="4847"/>
          <a:stretch/>
        </p:blipFill>
        <p:spPr>
          <a:xfrm>
            <a:off x="1144989" y="2091095"/>
            <a:ext cx="4517364" cy="420624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56D4892-34AA-42C0-B20F-C2E50D1147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433" b="4005"/>
          <a:stretch/>
        </p:blipFill>
        <p:spPr>
          <a:xfrm>
            <a:off x="6211408" y="2155249"/>
            <a:ext cx="5431536" cy="406790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170B0F-490E-4743-B65E-3BC144717BA3}"/>
              </a:ext>
            </a:extLst>
          </p:cNvPr>
          <p:cNvSpPr txBox="1"/>
          <p:nvPr/>
        </p:nvSpPr>
        <p:spPr>
          <a:xfrm flipH="1">
            <a:off x="7349489" y="771988"/>
            <a:ext cx="3973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Scegli un gruppo di vertebrati e fai una breve ricerca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C9F1277-8646-4091-8817-A1DC3810C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32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610"/>
    </mc:Choice>
    <mc:Fallback>
      <p:transition spd="slow" advTm="295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371BAD-ECE2-40CB-9EBD-74D1F1D34DE4}"/>
              </a:ext>
            </a:extLst>
          </p:cNvPr>
          <p:cNvSpPr txBox="1"/>
          <p:nvPr/>
        </p:nvSpPr>
        <p:spPr>
          <a:xfrm>
            <a:off x="689923" y="444827"/>
            <a:ext cx="86231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1" i="0" cap="all" dirty="0">
                <a:solidFill>
                  <a:srgbClr val="FF0000"/>
                </a:solidFill>
                <a:effectLst/>
                <a:latin typeface="montserrat"/>
              </a:rPr>
              <a:t>TECNOLOGIA</a:t>
            </a:r>
          </a:p>
          <a:p>
            <a:pPr algn="l"/>
            <a:r>
              <a:rPr lang="it-IT" b="1" i="0" cap="all" dirty="0">
                <a:solidFill>
                  <a:srgbClr val="504741"/>
                </a:solidFill>
                <a:effectLst/>
                <a:latin typeface="montserrat"/>
              </a:rPr>
              <a:t>Ora proviamo a realizzare un </a:t>
            </a:r>
            <a:r>
              <a:rPr lang="it-IT" b="1" i="0" cap="all" dirty="0" err="1">
                <a:solidFill>
                  <a:srgbClr val="504741"/>
                </a:solidFill>
                <a:effectLst/>
                <a:latin typeface="montserrat"/>
              </a:rPr>
              <a:t>Lapbook</a:t>
            </a:r>
            <a:r>
              <a:rPr lang="it-IT" b="1" i="0" cap="all" dirty="0">
                <a:solidFill>
                  <a:srgbClr val="504741"/>
                </a:solidFill>
                <a:effectLst/>
                <a:latin typeface="montserrat"/>
              </a:rPr>
              <a:t> sui vertebrati</a:t>
            </a:r>
          </a:p>
          <a:p>
            <a:pPr algn="l"/>
            <a:r>
              <a:rPr lang="it-IT" b="1" i="0" cap="all" dirty="0">
                <a:solidFill>
                  <a:srgbClr val="504741"/>
                </a:solidFill>
                <a:effectLst/>
                <a:latin typeface="montserrat"/>
              </a:rPr>
              <a:t>CHE COS’È UN LAPBOOK?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E5A37A0-106B-48C7-8700-9CE85C85E75B}"/>
              </a:ext>
            </a:extLst>
          </p:cNvPr>
          <p:cNvSpPr txBox="1"/>
          <p:nvPr/>
        </p:nvSpPr>
        <p:spPr>
          <a:xfrm>
            <a:off x="527901" y="1574276"/>
            <a:ext cx="1097279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1" dirty="0">
                <a:solidFill>
                  <a:srgbClr val="333333"/>
                </a:solidFill>
                <a:effectLst/>
                <a:latin typeface="roboto slab"/>
              </a:rPr>
              <a:t> </a:t>
            </a:r>
            <a:r>
              <a:rPr lang="it-IT" i="1" dirty="0">
                <a:solidFill>
                  <a:srgbClr val="333333"/>
                </a:solidFill>
                <a:latin typeface="roboto slab"/>
              </a:rPr>
              <a:t>E’ </a:t>
            </a:r>
            <a:r>
              <a:rPr lang="it-IT" b="0" i="1" dirty="0">
                <a:solidFill>
                  <a:srgbClr val="333333"/>
                </a:solidFill>
                <a:effectLst/>
                <a:latin typeface="roboto slab"/>
              </a:rPr>
              <a:t>una mappa concettuale tridimensionale, si può applicare facilmente a qualsiasi tipo di argomento e materia.</a:t>
            </a:r>
          </a:p>
          <a:p>
            <a:r>
              <a:rPr lang="it-IT" b="0" i="1" dirty="0" err="1">
                <a:solidFill>
                  <a:srgbClr val="333333"/>
                </a:solidFill>
                <a:effectLst/>
                <a:latin typeface="roboto slab"/>
              </a:rPr>
              <a:t>Lap</a:t>
            </a:r>
            <a:r>
              <a:rPr lang="it-IT" b="0" i="1" dirty="0">
                <a:solidFill>
                  <a:srgbClr val="333333"/>
                </a:solidFill>
                <a:effectLst/>
                <a:latin typeface="roboto slab"/>
              </a:rPr>
              <a:t>” significa “grembo” ma anche “falda, lembo, balza, piega”. Il verbo “to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roboto slab"/>
              </a:rPr>
              <a:t>lap</a:t>
            </a:r>
            <a:r>
              <a:rPr lang="it-IT" b="0" i="1" dirty="0">
                <a:solidFill>
                  <a:srgbClr val="333333"/>
                </a:solidFill>
                <a:effectLst/>
                <a:latin typeface="roboto slab"/>
              </a:rPr>
              <a:t>” significa “avvolgere, piegare, ripiegare, sovrapporre, sovrapporsi”. Il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roboto slab"/>
              </a:rPr>
              <a:t>Lap</a:t>
            </a:r>
            <a:r>
              <a:rPr lang="it-IT" b="0" i="1" dirty="0">
                <a:solidFill>
                  <a:srgbClr val="333333"/>
                </a:solidFill>
                <a:effectLst/>
                <a:latin typeface="roboto slab"/>
              </a:rPr>
              <a:t> di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roboto slab"/>
              </a:rPr>
              <a:t>Lapbook</a:t>
            </a:r>
            <a:r>
              <a:rPr lang="it-IT" b="0" i="1" dirty="0">
                <a:solidFill>
                  <a:srgbClr val="333333"/>
                </a:solidFill>
                <a:effectLst/>
                <a:latin typeface="roboto slab"/>
              </a:rPr>
              <a:t> è un misto di questi due significati. Il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roboto slab"/>
              </a:rPr>
              <a:t>Lapbook</a:t>
            </a:r>
            <a:r>
              <a:rPr lang="it-IT" b="0" i="1" dirty="0">
                <a:solidFill>
                  <a:srgbClr val="333333"/>
                </a:solidFill>
                <a:effectLst/>
                <a:latin typeface="roboto slab"/>
              </a:rPr>
              <a:t> è una cartelletta, un piano di lavoro, facilmente consultabile tenendolo in grembo in quanto è un costruito usando un supporto semirigido come base. Al suo interno sono conservati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roboto slab"/>
              </a:rPr>
              <a:t>minibook</a:t>
            </a:r>
            <a:r>
              <a:rPr lang="it-IT" b="0" i="1" dirty="0">
                <a:solidFill>
                  <a:srgbClr val="333333"/>
                </a:solidFill>
                <a:effectLst/>
                <a:latin typeface="roboto slab"/>
              </a:rPr>
              <a:t> o template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roboto slab"/>
              </a:rPr>
              <a:t>riepiegabili</a:t>
            </a:r>
            <a:r>
              <a:rPr lang="it-IT" b="0" i="1" dirty="0">
                <a:solidFill>
                  <a:srgbClr val="333333"/>
                </a:solidFill>
                <a:effectLst/>
                <a:latin typeface="roboto slab"/>
              </a:rPr>
              <a:t> e richiudibili. Quando il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roboto slab"/>
              </a:rPr>
              <a:t>lapbook</a:t>
            </a:r>
            <a:r>
              <a:rPr lang="it-IT" b="0" i="1" dirty="0">
                <a:solidFill>
                  <a:srgbClr val="333333"/>
                </a:solidFill>
                <a:effectLst/>
                <a:latin typeface="roboto slab"/>
              </a:rPr>
              <a:t> si chiude le falde si sovrappongono su se stesse. Dobbiamo pensare al </a:t>
            </a:r>
            <a:r>
              <a:rPr lang="it-IT" b="0" i="1" dirty="0" err="1">
                <a:solidFill>
                  <a:srgbClr val="333333"/>
                </a:solidFill>
                <a:effectLst/>
                <a:latin typeface="roboto slab"/>
              </a:rPr>
              <a:t>lapbook</a:t>
            </a:r>
            <a:r>
              <a:rPr lang="it-IT" b="0" i="1" dirty="0">
                <a:solidFill>
                  <a:srgbClr val="333333"/>
                </a:solidFill>
                <a:effectLst/>
                <a:latin typeface="roboto slab"/>
              </a:rPr>
              <a:t> come a una sorta di postazione di lavoro con tanti cassetti da aprire e chiudere per ritrovare i contenuti.</a:t>
            </a:r>
            <a:endParaRPr lang="it-IT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6B60BC-AD36-4D93-9C1C-B82DF1C0B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1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63"/>
    </mc:Choice>
    <mc:Fallback xmlns="">
      <p:transition spd="slow" advTm="81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F076B50-96C3-46FE-9A32-7E7BFBA1A583}"/>
              </a:ext>
            </a:extLst>
          </p:cNvPr>
          <p:cNvSpPr txBox="1"/>
          <p:nvPr/>
        </p:nvSpPr>
        <p:spPr>
          <a:xfrm>
            <a:off x="169682" y="188536"/>
            <a:ext cx="11491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Vediamo cosa serve per realizzare un </a:t>
            </a:r>
            <a:r>
              <a:rPr lang="it-IT" dirty="0" err="1"/>
              <a:t>lapbook</a:t>
            </a:r>
            <a:r>
              <a:rPr lang="it-IT" dirty="0"/>
              <a:t> un cartoncino colorato formato A3 </a:t>
            </a:r>
          </a:p>
          <a:p>
            <a:r>
              <a:rPr lang="it-IT" dirty="0"/>
              <a:t>Per realizzare il </a:t>
            </a:r>
            <a:r>
              <a:rPr lang="it-IT" dirty="0" err="1"/>
              <a:t>lapbook</a:t>
            </a:r>
            <a:r>
              <a:rPr lang="it-IT" dirty="0"/>
              <a:t>   dei vertebrati devi piegarlo in tre parti uguali  così come ho fatto io il mio è realizzato su di un foglio A3 perché non avevo il cartoncino, ho ripiegato il foglio in tre parti  e poi con l’aiuto di un righello l’ho diviso in cinque parti uguali ,ho ricercato immagini dei vertebrati per ogni classe e l’ho incollate sopra, fai attenzione a lato devi scrivere:</a:t>
            </a:r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63AA59C-720B-4B9B-A9C0-0ABBCAB4A1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219"/>
          <a:stretch/>
        </p:blipFill>
        <p:spPr>
          <a:xfrm>
            <a:off x="274319" y="2509374"/>
            <a:ext cx="5154931" cy="398003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BA0ACA-1EE1-4847-8EC6-F3A31FA9EB99}"/>
              </a:ext>
            </a:extLst>
          </p:cNvPr>
          <p:cNvSpPr txBox="1"/>
          <p:nvPr/>
        </p:nvSpPr>
        <p:spPr>
          <a:xfrm>
            <a:off x="5986021" y="1385740"/>
            <a:ext cx="49753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corpo è ricoperto…</a:t>
            </a:r>
          </a:p>
          <a:p>
            <a:r>
              <a:rPr lang="it-IT" dirty="0"/>
              <a:t>Vivono…</a:t>
            </a:r>
          </a:p>
          <a:p>
            <a:r>
              <a:rPr lang="it-IT" dirty="0"/>
              <a:t>Respirano…</a:t>
            </a:r>
          </a:p>
          <a:p>
            <a:r>
              <a:rPr lang="it-IT" dirty="0"/>
              <a:t>Come si riproducono…</a:t>
            </a:r>
          </a:p>
          <a:p>
            <a:r>
              <a:rPr lang="it-IT" dirty="0"/>
              <a:t>Come si muovono….</a:t>
            </a:r>
          </a:p>
          <a:p>
            <a:r>
              <a:rPr lang="it-IT" dirty="0"/>
              <a:t>Ovviamente non puoi completate subito tutto il </a:t>
            </a:r>
            <a:r>
              <a:rPr lang="it-IT" dirty="0" err="1"/>
              <a:t>lapbook</a:t>
            </a:r>
            <a:r>
              <a:rPr lang="it-IT" dirty="0"/>
              <a:t> per alcune informazioni ancora non le abbiamo studiate. Puoi completare solo la parte della classe dei vertebrati che hai fatto la ricerca </a:t>
            </a:r>
          </a:p>
          <a:p>
            <a:r>
              <a:rPr lang="it-IT" dirty="0"/>
              <a:t>Sulla parte esterna scriverai l’argomento il tuo nome e cognome </a:t>
            </a:r>
            <a:r>
              <a:rPr lang="it-IT"/>
              <a:t>la classe</a:t>
            </a:r>
            <a:endParaRPr lang="it-IT" dirty="0"/>
          </a:p>
          <a:p>
            <a:endParaRPr lang="it-IT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550EAA9-D807-4BFF-AD2A-A61EB92C5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5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470"/>
    </mc:Choice>
    <mc:Fallback>
      <p:transition spd="slow" advTm="144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529</Words>
  <Application>Microsoft Office PowerPoint</Application>
  <PresentationFormat>Widescreen</PresentationFormat>
  <Paragraphs>38</Paragraphs>
  <Slides>6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2" baseType="lpstr">
      <vt:lpstr>Arial</vt:lpstr>
      <vt:lpstr>Calibri</vt:lpstr>
      <vt:lpstr>montserrat</vt:lpstr>
      <vt:lpstr>Neue Haas Grotesk Text Pro</vt:lpstr>
      <vt:lpstr>roboto slab</vt:lpstr>
      <vt:lpstr>AccentBoxVTI</vt:lpstr>
      <vt:lpstr>Scienze e tecnologia Classe 3^ B Plesso Capoluogo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Scienze classe 3^ B Plesso Capoluogo</dc:title>
  <dc:creator>antonietta pirozzi</dc:creator>
  <cp:lastModifiedBy>antonietta pirozzi</cp:lastModifiedBy>
  <cp:revision>13</cp:revision>
  <dcterms:created xsi:type="dcterms:W3CDTF">2021-02-21T14:48:46Z</dcterms:created>
  <dcterms:modified xsi:type="dcterms:W3CDTF">2021-02-22T14:37:41Z</dcterms:modified>
</cp:coreProperties>
</file>